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76" r:id="rId2"/>
    <p:sldMasterId id="2147483689" r:id="rId3"/>
    <p:sldMasterId id="2147483678" r:id="rId4"/>
    <p:sldMasterId id="2147483680" r:id="rId5"/>
  </p:sldMasterIdLst>
  <p:notesMasterIdLst>
    <p:notesMasterId r:id="rId23"/>
  </p:notesMasterIdLst>
  <p:handoutMasterIdLst>
    <p:handoutMasterId r:id="rId24"/>
  </p:handoutMasterIdLst>
  <p:sldIdLst>
    <p:sldId id="272" r:id="rId6"/>
    <p:sldId id="261" r:id="rId7"/>
    <p:sldId id="294" r:id="rId8"/>
    <p:sldId id="260" r:id="rId9"/>
    <p:sldId id="298" r:id="rId10"/>
    <p:sldId id="303" r:id="rId11"/>
    <p:sldId id="302" r:id="rId12"/>
    <p:sldId id="299" r:id="rId13"/>
    <p:sldId id="300" r:id="rId14"/>
    <p:sldId id="301" r:id="rId15"/>
    <p:sldId id="259" r:id="rId16"/>
    <p:sldId id="288" r:id="rId17"/>
    <p:sldId id="327" r:id="rId18"/>
    <p:sldId id="320" r:id="rId19"/>
    <p:sldId id="328" r:id="rId20"/>
    <p:sldId id="329" r:id="rId21"/>
    <p:sldId id="280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yselinck Jolien" initials="GJ" lastIdx="1" clrIdx="0">
    <p:extLst>
      <p:ext uri="{19B8F6BF-5375-455C-9EA6-DF929625EA0E}">
        <p15:presenceInfo xmlns:p15="http://schemas.microsoft.com/office/powerpoint/2012/main" userId="S-1-5-21-3521185321-190660065-1326579759-3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83055" autoAdjust="0"/>
  </p:normalViewPr>
  <p:slideViewPr>
    <p:cSldViewPr>
      <p:cViewPr varScale="1">
        <p:scale>
          <a:sx n="58" d="100"/>
          <a:sy n="58" d="100"/>
        </p:scale>
        <p:origin x="15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2F4CC-8011-4B54-AECA-3777CC2F4A9E}" type="datetimeFigureOut">
              <a:rPr lang="nl-BE" smtClean="0"/>
              <a:t>17/12/2019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C2CC-75CF-420F-8919-2FDE2243E1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500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4831-9C37-4B42-A14E-0EB51D9B6AEA}" type="datetimeFigureOut">
              <a:rPr lang="nl-BE" smtClean="0"/>
              <a:t>17/12/2019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A48C-6A46-4D71-A9B6-AF0118EDD9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48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2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4132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38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952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21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61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157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65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36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047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877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98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147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48C-6A46-4D71-A9B6-AF0118EDD94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27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PL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5338936" cy="6480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8184" y="5617047"/>
            <a:ext cx="2088232" cy="26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/>
              <a:t>auteur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28184" y="5877272"/>
            <a:ext cx="2088231" cy="288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nl-BE" dirty="0"/>
              <a:t>3/05/2012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155"/>
            <a:ext cx="5328592" cy="432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1">
                <a:solidFill>
                  <a:schemeClr val="tx2"/>
                </a:solidFill>
                <a:latin typeface="Times" pitchFamily="18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29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PL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79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PL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9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79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PL-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8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62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PL-k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8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50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5338936" cy="6480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EC95E-A277-C442-94D7-111A429F7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er\Datastore\basismateriaal\cbpl\HuisstijlElementen_2012\04 powerpoint\links\PPT_inside_background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/>
          <a:stretch/>
        </p:blipFill>
        <p:spPr bwMode="auto">
          <a:xfrm>
            <a:off x="0" y="1316930"/>
            <a:ext cx="9144000" cy="55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9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FCDBEE-91B4-1C44-AB7D-51900ED180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71830"/>
            <a:ext cx="917437" cy="11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0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5"/>
        </a:buBlip>
        <a:defRPr sz="2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b="0" i="1" kern="1200">
          <a:solidFill>
            <a:schemeClr val="bg2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er\Datastore\basismateriaal\cbpl\HuisstijlElementen_2012\04 powerpoint\links\PPT_inside_background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2"/>
          <a:stretch/>
        </p:blipFill>
        <p:spPr bwMode="auto">
          <a:xfrm>
            <a:off x="0" y="1276350"/>
            <a:ext cx="9144000" cy="56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10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D65880-3EBA-404C-BE89-ED000F944D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3075"/>
            <a:ext cx="930881" cy="12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5"/>
        </a:buBlip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b="0" i="1" kern="1200">
          <a:solidFill>
            <a:schemeClr val="tx2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er\Datastore\basismateriaal\cbpl\HuisstijlElementen_2012\04 powerpoint\links\PPT_inside_background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/>
          <a:stretch/>
        </p:blipFill>
        <p:spPr bwMode="auto">
          <a:xfrm>
            <a:off x="0" y="1314450"/>
            <a:ext cx="9144000" cy="55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11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9C3D4B-8046-F54B-B055-B3B5FEAEAB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3075"/>
            <a:ext cx="930881" cy="12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5"/>
        </a:buBlip>
        <a:defRPr sz="2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b="0" i="1" kern="1200">
          <a:solidFill>
            <a:schemeClr val="bg2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er\Datastore\basismateriaal\cbpl\HuisstijlElementen_2012\04 powerpoint\links\PPT_inside_background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/>
          <a:stretch/>
        </p:blipFill>
        <p:spPr bwMode="auto">
          <a:xfrm>
            <a:off x="0" y="1314450"/>
            <a:ext cx="9144000" cy="55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nl-BE" dirty="0"/>
          </a:p>
        </p:txBody>
      </p:sp>
      <p:sp>
        <p:nvSpPr>
          <p:cNvPr id="9" name="Footer Placeholder 3"/>
          <p:cNvSpPr>
            <a:spLocks noGrp="1" noChangeAspect="1"/>
          </p:cNvSpPr>
          <p:nvPr>
            <p:ph type="ftr" sz="quarter" idx="3"/>
          </p:nvPr>
        </p:nvSpPr>
        <p:spPr>
          <a:xfrm>
            <a:off x="1331640" y="6525344"/>
            <a:ext cx="6552728" cy="27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05F0BC9-C1F6-4DB8-96E7-1CC2C81BC3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7B32CDC-B065-4A58-823A-E2632F54EBB7}" type="datetimeFigureOut">
              <a:rPr lang="nl-BE" smtClean="0"/>
              <a:pPr/>
              <a:t>17/12/2019</a:t>
            </a:fld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9B36B9-AC61-EA46-8ABB-27FFF5CA15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3075"/>
            <a:ext cx="930881" cy="12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77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5"/>
        </a:buBlip>
        <a:defRPr sz="2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b="0" i="1" kern="1200">
          <a:solidFill>
            <a:schemeClr val="bg2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gevensbeschermingsautoriteit.be/sites/privacycommission/files/documents/DPO%20NL.pdf" TargetMode="External"/><Relationship Id="rId2" Type="http://schemas.openxmlformats.org/officeDocument/2006/relationships/hyperlink" Target="https://www.gegevensbeschermingsautoriteit.be/sites/privacycommission/files/documents/wp243rev01_n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egevensbeschermingsautoriteit.be/faq-themas/functionaris-voor-gegevensbescherm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riteprotectiondonnees.be/sites/privacycommission/files/documents/DPO%20FR.pdf" TargetMode="External"/><Relationship Id="rId2" Type="http://schemas.openxmlformats.org/officeDocument/2006/relationships/hyperlink" Target="https://www.autoriteprotectiondonnees.be/sites/privacycommission/files/documents/wp243rev01_f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autoriteprotectiondonnees.be/faq-themas/qui-designer-en-qualite-de-delegue-a-la-protection-des-donnees#t10045n198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338936" cy="64807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FG &amp; AVG in de praktijk / </a:t>
            </a:r>
            <a:r>
              <a:rPr lang="nl-BE" i="1" dirty="0" smtClean="0"/>
              <a:t>DPD &amp; RGPD en </a:t>
            </a:r>
            <a:r>
              <a:rPr lang="nl-BE" i="1" dirty="0" err="1" smtClean="0"/>
              <a:t>pratique</a:t>
            </a:r>
            <a:endParaRPr lang="nl-BE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28184" y="5301208"/>
            <a:ext cx="2088232" cy="260225"/>
          </a:xfrm>
        </p:spPr>
        <p:txBody>
          <a:bodyPr/>
          <a:lstStyle/>
          <a:p>
            <a:r>
              <a:rPr lang="nl-BE" dirty="0" smtClean="0"/>
              <a:t>Jolien Ghyselinck</a:t>
            </a:r>
          </a:p>
          <a:p>
            <a:r>
              <a:rPr lang="nl-BE" dirty="0" smtClean="0"/>
              <a:t>(DPO)</a:t>
            </a:r>
          </a:p>
          <a:p>
            <a:endParaRPr lang="nl-BE" dirty="0" smtClean="0"/>
          </a:p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 smtClean="0"/>
              <a:t>DPO Pro</a:t>
            </a:r>
          </a:p>
          <a:p>
            <a:r>
              <a:rPr lang="nl-BE" dirty="0" smtClean="0"/>
              <a:t>17/12/2019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80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“The Playlist of </a:t>
            </a:r>
            <a:r>
              <a:rPr lang="nl-BE" dirty="0" err="1" smtClean="0"/>
              <a:t>the</a:t>
            </a:r>
            <a:r>
              <a:rPr lang="nl-BE" dirty="0" smtClean="0"/>
              <a:t> DPO”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08520" y="1772816"/>
            <a:ext cx="9361040" cy="5085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 smtClean="0"/>
              <a:t>FINALE</a:t>
            </a:r>
          </a:p>
          <a:p>
            <a:pPr marL="0" indent="0" algn="ctr">
              <a:buNone/>
            </a:pPr>
            <a:endParaRPr lang="nl-BE" b="0" dirty="0" smtClean="0"/>
          </a:p>
          <a:p>
            <a:pPr marL="0" indent="0" algn="ctr">
              <a:buNone/>
            </a:pPr>
            <a:r>
              <a:rPr lang="nl-BE" dirty="0" smtClean="0"/>
              <a:t>Chiquita</a:t>
            </a:r>
          </a:p>
          <a:p>
            <a:pPr marL="0" indent="0" algn="ctr">
              <a:buNone/>
            </a:pPr>
            <a:r>
              <a:rPr lang="nl-BE" dirty="0" smtClean="0"/>
              <a:t>Elaine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Fernando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Summer </a:t>
            </a:r>
            <a:r>
              <a:rPr lang="nl-BE" dirty="0" err="1" smtClean="0"/>
              <a:t>Night</a:t>
            </a:r>
            <a:r>
              <a:rPr lang="nl-BE" dirty="0" smtClean="0"/>
              <a:t> City</a:t>
            </a:r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3067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387" y="260648"/>
            <a:ext cx="7787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>
                <a:solidFill>
                  <a:srgbClr val="FFFFFF"/>
                </a:solidFill>
              </a:rPr>
              <a:t>2. AVG: het plan en de realiteit </a:t>
            </a:r>
          </a:p>
          <a:p>
            <a:r>
              <a:rPr lang="nl-BE" sz="3600" i="1" dirty="0" smtClean="0">
                <a:solidFill>
                  <a:srgbClr val="FFFFFF"/>
                </a:solidFill>
              </a:rPr>
              <a:t>2. RGPD</a:t>
            </a:r>
            <a:r>
              <a:rPr lang="nl-BE" sz="3600" i="1" dirty="0">
                <a:solidFill>
                  <a:srgbClr val="FFFFFF"/>
                </a:solidFill>
              </a:rPr>
              <a:t>: </a:t>
            </a:r>
            <a:r>
              <a:rPr lang="nl-BE" sz="3600" i="1" dirty="0" err="1">
                <a:solidFill>
                  <a:srgbClr val="FFFFFF"/>
                </a:solidFill>
              </a:rPr>
              <a:t>le</a:t>
            </a:r>
            <a:r>
              <a:rPr lang="nl-BE" sz="3600" i="1" dirty="0">
                <a:solidFill>
                  <a:srgbClr val="FFFFFF"/>
                </a:solidFill>
              </a:rPr>
              <a:t> plan et la </a:t>
            </a:r>
            <a:r>
              <a:rPr lang="nl-BE" sz="3600" i="1" dirty="0" err="1">
                <a:solidFill>
                  <a:srgbClr val="FFFFFF"/>
                </a:solidFill>
              </a:rPr>
              <a:t>réalité</a:t>
            </a:r>
            <a:endParaRPr lang="nl-BE" sz="3600" i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6" y="1368033"/>
            <a:ext cx="8368085" cy="2803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5" y="4077072"/>
            <a:ext cx="8368085" cy="29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30"/>
            <a:ext cx="9144000" cy="6006339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73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557"/>
            <a:ext cx="9144000" cy="6162886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595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252520" cy="64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1752829"/>
            <a:ext cx="8496944" cy="484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err="1" smtClean="0"/>
              <a:t>Richtlijnen</a:t>
            </a:r>
            <a:r>
              <a:rPr lang="fr-BE" dirty="0" smtClean="0"/>
              <a:t> </a:t>
            </a:r>
            <a:r>
              <a:rPr lang="fr-BE" dirty="0"/>
              <a:t>WP29 </a:t>
            </a:r>
            <a:r>
              <a:rPr lang="fr-BE" dirty="0" smtClean="0"/>
              <a:t>- FG (DPO)</a:t>
            </a:r>
            <a:endParaRPr lang="fr-BE" u="sng" dirty="0">
              <a:solidFill>
                <a:schemeClr val="accent5">
                  <a:lumMod val="50000"/>
                </a:schemeClr>
              </a:solidFill>
              <a:hlinkClick r:id="rId2"/>
            </a:endParaRPr>
          </a:p>
          <a:p>
            <a:r>
              <a:rPr lang="fr-BE" u="sng" dirty="0" smtClean="0">
                <a:hlinkClick r:id="rId2"/>
              </a:rPr>
              <a:t>https</a:t>
            </a:r>
            <a:r>
              <a:rPr lang="fr-BE" u="sng" dirty="0">
                <a:hlinkClick r:id="rId2"/>
              </a:rPr>
              <a:t>://</a:t>
            </a:r>
            <a:r>
              <a:rPr lang="fr-BE" u="sng" dirty="0" smtClean="0">
                <a:hlinkClick r:id="rId2"/>
              </a:rPr>
              <a:t>www.gegevensbeschermingsautoriteit.be/sites/privacycommission/files/documents/wp243rev01_nl.pdf</a:t>
            </a:r>
            <a:endParaRPr lang="fr-BE" u="sng" dirty="0" smtClean="0"/>
          </a:p>
          <a:p>
            <a:pPr marL="0" indent="0">
              <a:buNone/>
            </a:pPr>
            <a:r>
              <a:rPr lang="nl-BE" dirty="0" smtClean="0"/>
              <a:t>Schema GBA – aanstelling FG </a:t>
            </a:r>
            <a:endParaRPr lang="nl-BE" dirty="0"/>
          </a:p>
          <a:p>
            <a:r>
              <a:rPr lang="fr-BE" u="sng" dirty="0">
                <a:hlinkClick r:id="rId3"/>
              </a:rPr>
              <a:t>https://www.gegevensbeschermingsautoriteit.be/sites/privacycommission/files/documents/DPO%20NL.pdf</a:t>
            </a:r>
            <a:endParaRPr lang="nl-BE" dirty="0"/>
          </a:p>
          <a:p>
            <a:pPr marL="0" indent="0">
              <a:buNone/>
            </a:pPr>
            <a:r>
              <a:rPr lang="fr-BE" dirty="0" smtClean="0"/>
              <a:t>FAQ GBA - FG</a:t>
            </a:r>
            <a:endParaRPr lang="nl-BE" dirty="0"/>
          </a:p>
          <a:p>
            <a:r>
              <a:rPr lang="fr-BE" u="sng" dirty="0" smtClean="0">
                <a:hlinkClick r:id="rId4"/>
              </a:rPr>
              <a:t>https</a:t>
            </a:r>
            <a:r>
              <a:rPr lang="fr-BE" u="sng" dirty="0">
                <a:hlinkClick r:id="rId4"/>
              </a:rPr>
              <a:t>://www.gegevensbeschermingsautoriteit.be/faq-themas/functionaris-voor-gegevensbescherming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 informatie</a:t>
            </a:r>
            <a:endParaRPr lang="nl-BE" i="1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5325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i="1" dirty="0"/>
              <a:t>Lignes directrices du Group 29 </a:t>
            </a:r>
            <a:r>
              <a:rPr lang="fr-BE" i="1" dirty="0" smtClean="0"/>
              <a:t>- DPD (DPO)</a:t>
            </a:r>
            <a:endParaRPr lang="fr-BE" i="1" u="sng" dirty="0">
              <a:hlinkClick r:id="rId2"/>
            </a:endParaRPr>
          </a:p>
          <a:p>
            <a:pPr lvl="0"/>
            <a:r>
              <a:rPr lang="fr-BE" u="sng" dirty="0">
                <a:hlinkClick r:id="rId2"/>
              </a:rPr>
              <a:t>https://</a:t>
            </a:r>
            <a:r>
              <a:rPr lang="fr-BE" u="sng" dirty="0" smtClean="0">
                <a:hlinkClick r:id="rId2"/>
              </a:rPr>
              <a:t>www.autoriteprotectiondonnees.be/sites/privacycommission/files/documents/wp243rev01_fr.pdf</a:t>
            </a:r>
          </a:p>
          <a:p>
            <a:pPr marL="0" lvl="0" indent="0">
              <a:buNone/>
            </a:pPr>
            <a:r>
              <a:rPr lang="fr-BE" i="1" dirty="0" smtClean="0"/>
              <a:t>Schéma </a:t>
            </a:r>
            <a:r>
              <a:rPr lang="fr-BE" i="1" dirty="0"/>
              <a:t>APD </a:t>
            </a:r>
            <a:r>
              <a:rPr lang="fr-BE" i="1" dirty="0" smtClean="0"/>
              <a:t>- désignation </a:t>
            </a:r>
            <a:r>
              <a:rPr lang="fr-BE" i="1" dirty="0"/>
              <a:t>DPD </a:t>
            </a:r>
            <a:endParaRPr lang="fr-BE" i="1" u="sng" dirty="0" smtClean="0">
              <a:hlinkClick r:id="rId2"/>
            </a:endParaRPr>
          </a:p>
          <a:p>
            <a:pPr lvl="0"/>
            <a:r>
              <a:rPr lang="fr-BE" u="sng" dirty="0">
                <a:hlinkClick r:id="rId3"/>
              </a:rPr>
              <a:t>https://</a:t>
            </a:r>
            <a:r>
              <a:rPr lang="fr-BE" u="sng" dirty="0" smtClean="0">
                <a:hlinkClick r:id="rId3"/>
              </a:rPr>
              <a:t>www.autoriteprotectiondonnees.be/sites/privacycommission/files/documents/DPO%20FR.pdf</a:t>
            </a:r>
            <a:r>
              <a:rPr lang="fr-BE" u="sng" dirty="0" smtClean="0"/>
              <a:t> </a:t>
            </a:r>
          </a:p>
          <a:p>
            <a:pPr marL="0" lvl="0" indent="0">
              <a:buNone/>
            </a:pPr>
            <a:r>
              <a:rPr lang="fr-BE" i="1" dirty="0" smtClean="0"/>
              <a:t>FAQ APD - DPD</a:t>
            </a:r>
            <a:endParaRPr lang="nl-BE" i="1" dirty="0"/>
          </a:p>
          <a:p>
            <a:pPr lvl="0"/>
            <a:r>
              <a:rPr lang="fr-BE" u="sng" dirty="0">
                <a:hlinkClick r:id="rId4"/>
              </a:rPr>
              <a:t>https://</a:t>
            </a:r>
            <a:r>
              <a:rPr lang="fr-BE" u="sng" dirty="0" smtClean="0">
                <a:hlinkClick r:id="rId4"/>
              </a:rPr>
              <a:t>www.autoriteprotectiondonnees.be/faq-themas/qui-designer-en-qualite-de-delegue-a-la-protection-des-donnees#t10045n19865</a:t>
            </a:r>
            <a:r>
              <a:rPr lang="fr-BE" u="sng" dirty="0" smtClean="0"/>
              <a:t>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dirty="0" smtClean="0"/>
              <a:t>Plus </a:t>
            </a:r>
            <a:r>
              <a:rPr lang="nl-BE" i="1" dirty="0" err="1" smtClean="0"/>
              <a:t>d’info</a:t>
            </a:r>
            <a:endParaRPr lang="nl-BE" i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0560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28800"/>
          </a:xfrm>
        </p:spPr>
        <p:txBody>
          <a:bodyPr>
            <a:normAutofit/>
          </a:bodyPr>
          <a:lstStyle/>
          <a:p>
            <a:r>
              <a:rPr lang="nl-BE" dirty="0" smtClean="0"/>
              <a:t>Bedankt voor jullie aandacht! </a:t>
            </a:r>
            <a:br>
              <a:rPr lang="nl-BE" dirty="0" smtClean="0"/>
            </a:br>
            <a:r>
              <a:rPr lang="nl-BE" i="1" dirty="0" smtClean="0"/>
              <a:t>Merci pour </a:t>
            </a:r>
            <a:r>
              <a:rPr lang="nl-BE" i="1" dirty="0" err="1" smtClean="0"/>
              <a:t>votre</a:t>
            </a:r>
            <a:r>
              <a:rPr lang="nl-BE" i="1" dirty="0" smtClean="0"/>
              <a:t> attention!</a:t>
            </a:r>
            <a:endParaRPr lang="nl-BE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514510" cy="3806155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9410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 / </a:t>
            </a:r>
            <a:r>
              <a:rPr lang="nl-BE" i="1" dirty="0" err="1" smtClean="0"/>
              <a:t>Contenu</a:t>
            </a:r>
            <a:r>
              <a:rPr lang="nl-BE" i="1" dirty="0" smtClean="0"/>
              <a:t> </a:t>
            </a:r>
            <a:endParaRPr lang="nl-B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 smtClean="0"/>
              <a:t>1. “The Playlist of </a:t>
            </a:r>
            <a:r>
              <a:rPr lang="nl-BE" sz="3200" dirty="0" err="1" smtClean="0"/>
              <a:t>the</a:t>
            </a:r>
            <a:r>
              <a:rPr lang="nl-BE" sz="3200" dirty="0" smtClean="0"/>
              <a:t> DPO” (</a:t>
            </a:r>
            <a:r>
              <a:rPr lang="nl-BE" sz="3200" dirty="0" err="1" smtClean="0"/>
              <a:t>Thanks</a:t>
            </a:r>
            <a:r>
              <a:rPr lang="nl-BE" sz="3200" dirty="0" smtClean="0"/>
              <a:t> </a:t>
            </a:r>
            <a:r>
              <a:rPr lang="nl-BE" sz="3200" dirty="0" err="1" smtClean="0"/>
              <a:t>to</a:t>
            </a:r>
            <a:r>
              <a:rPr lang="nl-BE" sz="3200" dirty="0" smtClean="0"/>
              <a:t> ABBA)</a:t>
            </a:r>
          </a:p>
          <a:p>
            <a:pPr marL="0" indent="0">
              <a:buNone/>
            </a:pPr>
            <a:endParaRPr lang="nl-BE" sz="3200" dirty="0" smtClean="0"/>
          </a:p>
          <a:p>
            <a:pPr marL="0" indent="0">
              <a:buNone/>
            </a:pPr>
            <a:r>
              <a:rPr lang="nl-BE" sz="3200" dirty="0" smtClean="0"/>
              <a:t>2. AVG: het plan en de realiteit / </a:t>
            </a:r>
          </a:p>
          <a:p>
            <a:pPr marL="0" indent="0">
              <a:buNone/>
            </a:pPr>
            <a:r>
              <a:rPr lang="nl-BE" sz="3200" i="1" dirty="0" smtClean="0"/>
              <a:t>RGPD: </a:t>
            </a:r>
            <a:r>
              <a:rPr lang="nl-BE" sz="3200" i="1" dirty="0" err="1" smtClean="0"/>
              <a:t>le</a:t>
            </a:r>
            <a:r>
              <a:rPr lang="nl-BE" sz="3200" i="1" dirty="0" smtClean="0"/>
              <a:t> plan et la </a:t>
            </a:r>
            <a:r>
              <a:rPr lang="nl-BE" sz="3200" i="1" dirty="0" err="1" smtClean="0"/>
              <a:t>réalité</a:t>
            </a:r>
            <a:endParaRPr lang="nl-BE" sz="3200" i="1" dirty="0" smtClean="0"/>
          </a:p>
          <a:p>
            <a:pPr marL="0" indent="0">
              <a:buNone/>
            </a:pPr>
            <a:endParaRPr lang="nl-BE" sz="3200" i="1" dirty="0" smtClean="0"/>
          </a:p>
          <a:p>
            <a:pPr marL="0" indent="0">
              <a:buNone/>
            </a:pPr>
            <a:r>
              <a:rPr lang="nl-BE" sz="3200" dirty="0" smtClean="0"/>
              <a:t>3. “The DPO Question Tree”</a:t>
            </a:r>
          </a:p>
          <a:p>
            <a:pPr marL="0" indent="0">
              <a:buNone/>
            </a:pPr>
            <a:endParaRPr lang="nl-BE" i="1" dirty="0" smtClean="0"/>
          </a:p>
          <a:p>
            <a:pPr marL="457200" lvl="1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7887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12968" cy="6480720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b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  <a:t>“The Playlist of </a:t>
            </a:r>
            <a:r>
              <a:rPr lang="nl-BE" sz="40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  <a:t> DPO” </a:t>
            </a:r>
            <a:b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nl-BE" sz="4000" b="1" dirty="0" err="1" smtClean="0">
                <a:solidFill>
                  <a:schemeClr val="bg2">
                    <a:lumMod val="50000"/>
                  </a:schemeClr>
                </a:solidFill>
              </a:rPr>
              <a:t>Thanks</a:t>
            </a:r>
            <a: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4000" b="1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BE" sz="4000" b="1" dirty="0" smtClean="0">
                <a:solidFill>
                  <a:schemeClr val="bg2">
                    <a:lumMod val="50000"/>
                  </a:schemeClr>
                </a:solidFill>
              </a:rPr>
              <a:t> ABBA)</a:t>
            </a:r>
            <a:endParaRPr lang="nl-BE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0488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355160" cy="1143000"/>
          </a:xfrm>
        </p:spPr>
        <p:txBody>
          <a:bodyPr/>
          <a:lstStyle/>
          <a:p>
            <a:r>
              <a:rPr lang="nl-BE" dirty="0"/>
              <a:t>Titel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11104316" cy="6885290"/>
          </a:xfrm>
        </p:spPr>
      </p:pic>
    </p:spTree>
    <p:extLst>
      <p:ext uri="{BB962C8B-B14F-4D97-AF65-F5344CB8AC3E}">
        <p14:creationId xmlns:p14="http://schemas.microsoft.com/office/powerpoint/2010/main" val="25316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“The Playlist of </a:t>
            </a:r>
            <a:r>
              <a:rPr lang="nl-BE" dirty="0" err="1" smtClean="0"/>
              <a:t>the</a:t>
            </a:r>
            <a:r>
              <a:rPr lang="nl-BE" dirty="0" smtClean="0"/>
              <a:t> DPO”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 smtClean="0"/>
              <a:t>PRELUDE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I Have A Dream…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8618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“The Playlist of </a:t>
            </a:r>
            <a:r>
              <a:rPr lang="nl-BE" dirty="0" err="1" smtClean="0"/>
              <a:t>the</a:t>
            </a:r>
            <a:r>
              <a:rPr lang="nl-BE" dirty="0" smtClean="0"/>
              <a:t> DPO”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BE" dirty="0" smtClean="0"/>
              <a:t>EERSTE BEDRIJF: DE START / </a:t>
            </a:r>
            <a:r>
              <a:rPr lang="nl-BE" i="1" dirty="0" smtClean="0"/>
              <a:t>PREMIERE ACTE: LE DEPART</a:t>
            </a:r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err="1" smtClean="0"/>
              <a:t>Arrival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err="1" smtClean="0"/>
              <a:t>That’s</a:t>
            </a:r>
            <a:r>
              <a:rPr lang="nl-BE" dirty="0" smtClean="0"/>
              <a:t> Me</a:t>
            </a:r>
            <a:endParaRPr lang="nl-BE" dirty="0"/>
          </a:p>
          <a:p>
            <a:pPr marL="0" indent="0" algn="ctr">
              <a:buNone/>
            </a:pPr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It Had </a:t>
            </a:r>
            <a:r>
              <a:rPr lang="nl-BE" dirty="0" err="1" smtClean="0"/>
              <a:t>To</a:t>
            </a:r>
            <a:r>
              <a:rPr lang="nl-BE" dirty="0" smtClean="0"/>
              <a:t> Be Me?</a:t>
            </a:r>
          </a:p>
          <a:p>
            <a:pPr marL="0" indent="0" algn="ctr">
              <a:buNone/>
            </a:pPr>
            <a:r>
              <a:rPr lang="nl-BE" dirty="0" err="1" smtClean="0"/>
              <a:t>I’ve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FF0000"/>
                </a:solidFill>
              </a:rPr>
              <a:t>(NOT)</a:t>
            </a:r>
            <a:r>
              <a:rPr lang="nl-BE" dirty="0" smtClean="0"/>
              <a:t> Been </a:t>
            </a:r>
            <a:r>
              <a:rPr lang="nl-BE" dirty="0" err="1" smtClean="0"/>
              <a:t>Waiting</a:t>
            </a:r>
            <a:r>
              <a:rPr lang="nl-BE" dirty="0" smtClean="0"/>
              <a:t> For </a:t>
            </a:r>
            <a:r>
              <a:rPr lang="nl-BE" dirty="0" err="1" smtClean="0"/>
              <a:t>You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Take A Chance On Me</a:t>
            </a:r>
          </a:p>
          <a:p>
            <a:pPr marL="0" indent="0" algn="ctr">
              <a:buNone/>
            </a:pPr>
            <a:r>
              <a:rPr lang="nl-BE" dirty="0" err="1" smtClean="0"/>
              <a:t>Voulez-vous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err="1" smtClean="0"/>
              <a:t>Knowing</a:t>
            </a:r>
            <a:r>
              <a:rPr lang="nl-BE" dirty="0" smtClean="0"/>
              <a:t> Me, </a:t>
            </a:r>
            <a:r>
              <a:rPr lang="nl-BE" dirty="0" err="1" smtClean="0"/>
              <a:t>Knowing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Money! Money! Money!</a:t>
            </a:r>
          </a:p>
          <a:p>
            <a:pPr marL="0" indent="0" algn="ctr">
              <a:buNone/>
            </a:pPr>
            <a:r>
              <a:rPr lang="nl-BE" dirty="0" smtClean="0"/>
              <a:t>The Day </a:t>
            </a:r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Came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err="1" smtClean="0"/>
              <a:t>Gimme</a:t>
            </a:r>
            <a:r>
              <a:rPr lang="nl-BE" dirty="0" smtClean="0"/>
              <a:t>! </a:t>
            </a:r>
            <a:r>
              <a:rPr lang="nl-BE" dirty="0" err="1" smtClean="0"/>
              <a:t>Gimme</a:t>
            </a:r>
            <a:r>
              <a:rPr lang="nl-BE" dirty="0" smtClean="0"/>
              <a:t>! </a:t>
            </a:r>
            <a:r>
              <a:rPr lang="nl-BE" dirty="0" err="1" smtClean="0"/>
              <a:t>Gimme</a:t>
            </a:r>
            <a:r>
              <a:rPr lang="nl-BE" dirty="0" smtClean="0"/>
              <a:t>!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1830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“The Playlist of </a:t>
            </a:r>
            <a:r>
              <a:rPr lang="nl-BE" dirty="0" err="1" smtClean="0"/>
              <a:t>the</a:t>
            </a:r>
            <a:r>
              <a:rPr lang="nl-BE" dirty="0" smtClean="0"/>
              <a:t> DPO”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 smtClean="0"/>
              <a:t>TWEEDE BEDRIJF: DE TAKEN / </a:t>
            </a:r>
          </a:p>
          <a:p>
            <a:pPr marL="0" indent="0" algn="ctr">
              <a:buNone/>
            </a:pPr>
            <a:r>
              <a:rPr lang="nl-BE" i="1" dirty="0" smtClean="0"/>
              <a:t>DEUXIEME ACTE: LES MISSIONS</a:t>
            </a:r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Ring, Ring</a:t>
            </a:r>
          </a:p>
          <a:p>
            <a:pPr marL="0" indent="0" algn="ctr">
              <a:buNone/>
            </a:pPr>
            <a:r>
              <a:rPr lang="nl-BE" dirty="0" smtClean="0"/>
              <a:t>Man In The </a:t>
            </a:r>
            <a:r>
              <a:rPr lang="nl-BE" dirty="0" err="1" smtClean="0"/>
              <a:t>Middle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Super </a:t>
            </a:r>
            <a:r>
              <a:rPr lang="nl-BE" dirty="0" err="1" smtClean="0"/>
              <a:t>Trouper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Does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strike="sngStrike" dirty="0" err="1" smtClean="0"/>
              <a:t>Mother</a:t>
            </a:r>
            <a:r>
              <a:rPr lang="nl-BE" strike="sngStrike" dirty="0"/>
              <a:t> </a:t>
            </a:r>
            <a:r>
              <a:rPr lang="nl-BE" dirty="0"/>
              <a:t> </a:t>
            </a:r>
            <a:r>
              <a:rPr lang="nl-BE" dirty="0" smtClean="0">
                <a:solidFill>
                  <a:srgbClr val="FF0000"/>
                </a:solidFill>
              </a:rPr>
              <a:t>Management </a:t>
            </a:r>
            <a:r>
              <a:rPr lang="nl-BE" dirty="0" err="1" smtClean="0"/>
              <a:t>know</a:t>
            </a:r>
            <a:r>
              <a:rPr lang="nl-BE" dirty="0" smtClean="0"/>
              <a:t>?</a:t>
            </a:r>
          </a:p>
          <a:p>
            <a:pPr marL="0" indent="0" algn="ctr">
              <a:buNone/>
            </a:pPr>
            <a:r>
              <a:rPr lang="nl-BE" dirty="0" err="1" smtClean="0"/>
              <a:t>Eagle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Crazy World</a:t>
            </a:r>
            <a:endParaRPr lang="nl-BE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3471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“The Playlist of </a:t>
            </a:r>
            <a:r>
              <a:rPr lang="nl-BE" dirty="0" err="1" smtClean="0"/>
              <a:t>the</a:t>
            </a:r>
            <a:r>
              <a:rPr lang="nl-BE" dirty="0" smtClean="0"/>
              <a:t> DPO”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08520" y="1700808"/>
            <a:ext cx="9577064" cy="5229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BE" sz="3200" dirty="0" smtClean="0"/>
              <a:t>DERDE BEDRIJF: DE SAMENWERKING / </a:t>
            </a:r>
            <a:r>
              <a:rPr lang="nl-BE" sz="3200" i="1" dirty="0" smtClean="0"/>
              <a:t>TROISIEME ACTE: LA COOPERATION</a:t>
            </a:r>
            <a:endParaRPr lang="nl-BE" sz="3200" i="1" dirty="0"/>
          </a:p>
          <a:p>
            <a:pPr marL="0" indent="0" algn="ctr">
              <a:buNone/>
            </a:pPr>
            <a:endParaRPr lang="nl-BE" sz="3200" dirty="0" smtClean="0"/>
          </a:p>
          <a:p>
            <a:pPr marL="0" indent="0" algn="ctr">
              <a:buNone/>
            </a:pPr>
            <a:r>
              <a:rPr lang="nl-BE" sz="3200" dirty="0" smtClean="0"/>
              <a:t>The </a:t>
            </a:r>
            <a:r>
              <a:rPr lang="nl-BE" sz="3200" dirty="0" err="1" smtClean="0"/>
              <a:t>Visitors</a:t>
            </a:r>
            <a:endParaRPr lang="nl-BE" sz="3200" dirty="0"/>
          </a:p>
          <a:p>
            <a:pPr marL="0" indent="0" algn="ctr">
              <a:buNone/>
            </a:pPr>
            <a:r>
              <a:rPr lang="nl-BE" sz="3200" dirty="0" err="1" smtClean="0"/>
              <a:t>One</a:t>
            </a:r>
            <a:r>
              <a:rPr lang="nl-BE" sz="3200" dirty="0" smtClean="0"/>
              <a:t> Of </a:t>
            </a:r>
            <a:r>
              <a:rPr lang="nl-BE" sz="3200" dirty="0" err="1" smtClean="0"/>
              <a:t>Us</a:t>
            </a:r>
            <a:endParaRPr lang="nl-BE" sz="3200" dirty="0"/>
          </a:p>
          <a:p>
            <a:pPr marL="0" indent="0" algn="ctr">
              <a:buNone/>
            </a:pPr>
            <a:r>
              <a:rPr lang="nl-BE" sz="3200" dirty="0" smtClean="0"/>
              <a:t>Mamma Mia! </a:t>
            </a:r>
            <a:r>
              <a:rPr lang="nl-BE" sz="3200" dirty="0" err="1" smtClean="0"/>
              <a:t>Here</a:t>
            </a:r>
            <a:r>
              <a:rPr lang="nl-BE" sz="3200" dirty="0" smtClean="0"/>
              <a:t> I Go </a:t>
            </a:r>
            <a:r>
              <a:rPr lang="nl-BE" sz="3200" dirty="0" err="1" smtClean="0"/>
              <a:t>Again</a:t>
            </a:r>
            <a:r>
              <a:rPr lang="nl-BE" sz="3200" dirty="0" smtClean="0"/>
              <a:t>...</a:t>
            </a:r>
            <a:endParaRPr lang="nl-BE" sz="3200" dirty="0"/>
          </a:p>
          <a:p>
            <a:pPr marL="0" indent="0" algn="ctr">
              <a:buNone/>
            </a:pPr>
            <a:r>
              <a:rPr lang="nl-BE" sz="3200" dirty="0" smtClean="0"/>
              <a:t>Under Attack</a:t>
            </a:r>
          </a:p>
          <a:p>
            <a:pPr marL="0" indent="0" algn="ctr">
              <a:buNone/>
            </a:pPr>
            <a:r>
              <a:rPr lang="nl-BE" sz="3200" dirty="0" smtClean="0"/>
              <a:t>Angels </a:t>
            </a:r>
            <a:r>
              <a:rPr lang="nl-BE" sz="3200" dirty="0" err="1" smtClean="0"/>
              <a:t>Eyes</a:t>
            </a:r>
            <a:endParaRPr lang="nl-BE" sz="3200" dirty="0" smtClean="0"/>
          </a:p>
          <a:p>
            <a:pPr marL="0" indent="0" algn="ctr">
              <a:buNone/>
            </a:pPr>
            <a:r>
              <a:rPr lang="nl-BE" sz="3200" dirty="0" smtClean="0"/>
              <a:t>Tiger</a:t>
            </a:r>
          </a:p>
          <a:p>
            <a:pPr marL="0" indent="0" algn="ctr">
              <a:buNone/>
            </a:pPr>
            <a:r>
              <a:rPr lang="nl-BE" sz="3200" dirty="0" smtClean="0"/>
              <a:t>On </a:t>
            </a:r>
            <a:r>
              <a:rPr lang="nl-BE" sz="3200" dirty="0" err="1" smtClean="0"/>
              <a:t>And</a:t>
            </a:r>
            <a:r>
              <a:rPr lang="nl-BE" sz="3200" dirty="0" smtClean="0"/>
              <a:t> On </a:t>
            </a:r>
            <a:r>
              <a:rPr lang="nl-BE" sz="3200" dirty="0" err="1" smtClean="0"/>
              <a:t>And</a:t>
            </a:r>
            <a:r>
              <a:rPr lang="nl-BE" sz="3200" dirty="0" smtClean="0"/>
              <a:t> On</a:t>
            </a:r>
          </a:p>
          <a:p>
            <a:pPr marL="0" indent="0" algn="ctr">
              <a:buNone/>
            </a:pPr>
            <a:r>
              <a:rPr lang="nl-BE" sz="3200" dirty="0" err="1" smtClean="0"/>
              <a:t>Should</a:t>
            </a:r>
            <a:r>
              <a:rPr lang="nl-BE" sz="3200" dirty="0" smtClean="0"/>
              <a:t> I </a:t>
            </a:r>
            <a:r>
              <a:rPr lang="nl-BE" sz="3200" dirty="0" err="1" smtClean="0"/>
              <a:t>Laugh</a:t>
            </a:r>
            <a:r>
              <a:rPr lang="nl-BE" sz="3200" dirty="0" smtClean="0"/>
              <a:t> Or </a:t>
            </a:r>
            <a:r>
              <a:rPr lang="nl-BE" sz="3200" dirty="0" err="1" smtClean="0"/>
              <a:t>Should</a:t>
            </a:r>
            <a:r>
              <a:rPr lang="nl-BE" sz="3200" dirty="0" smtClean="0"/>
              <a:t> I </a:t>
            </a:r>
            <a:r>
              <a:rPr lang="nl-BE" sz="3200" dirty="0" err="1" smtClean="0"/>
              <a:t>Cry</a:t>
            </a:r>
            <a:r>
              <a:rPr lang="nl-BE" sz="3200" dirty="0" smtClean="0"/>
              <a:t>?</a:t>
            </a:r>
          </a:p>
          <a:p>
            <a:pPr marL="0" indent="0" algn="ctr">
              <a:buNone/>
            </a:pPr>
            <a:r>
              <a:rPr lang="nl-BE" sz="3200" dirty="0" smtClean="0"/>
              <a:t>Andante, Andante</a:t>
            </a:r>
          </a:p>
          <a:p>
            <a:pPr marL="0" indent="0" algn="ctr">
              <a:buNone/>
            </a:pPr>
            <a:r>
              <a:rPr lang="nl-BE" sz="3200" dirty="0" smtClean="0"/>
              <a:t>I Wonder</a:t>
            </a:r>
          </a:p>
          <a:p>
            <a:pPr marL="0" indent="0" algn="ctr">
              <a:buNone/>
            </a:pPr>
            <a:r>
              <a:rPr lang="nl-BE" sz="3200" dirty="0" smtClean="0"/>
              <a:t>S.O.S.</a:t>
            </a:r>
          </a:p>
          <a:p>
            <a:pPr marL="0" indent="0" algn="ctr">
              <a:buNone/>
            </a:pPr>
            <a:r>
              <a:rPr lang="nl-BE" sz="3200" dirty="0" smtClean="0"/>
              <a:t>Dancing Queen</a:t>
            </a:r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6501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“The Playlist of </a:t>
            </a:r>
            <a:r>
              <a:rPr lang="nl-BE" dirty="0" err="1" smtClean="0"/>
              <a:t>the</a:t>
            </a:r>
            <a:r>
              <a:rPr lang="nl-BE" dirty="0" smtClean="0"/>
              <a:t> DPO”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76872"/>
            <a:ext cx="9073008" cy="5373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 smtClean="0"/>
              <a:t>VIERDE BEDRIJF: DE ONEINDIGHEID / </a:t>
            </a:r>
          </a:p>
          <a:p>
            <a:pPr marL="0" indent="0" algn="ctr">
              <a:buNone/>
            </a:pPr>
            <a:r>
              <a:rPr lang="nl-BE" dirty="0" smtClean="0"/>
              <a:t>QUATRIEME ACTE: L’INFINITE</a:t>
            </a:r>
            <a:endParaRPr lang="nl-BE" dirty="0"/>
          </a:p>
          <a:p>
            <a:pPr marL="0" indent="0" algn="ctr">
              <a:buNone/>
            </a:pPr>
            <a:endParaRPr lang="nl-BE" b="0" dirty="0" smtClean="0"/>
          </a:p>
          <a:p>
            <a:pPr marL="0" indent="0" algn="ctr">
              <a:buNone/>
            </a:pPr>
            <a:r>
              <a:rPr lang="nl-BE" dirty="0" err="1" smtClean="0"/>
              <a:t>So</a:t>
            </a:r>
            <a:r>
              <a:rPr lang="nl-BE" dirty="0" smtClean="0"/>
              <a:t> Long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Is Said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Done</a:t>
            </a:r>
            <a:endParaRPr lang="nl-BE" dirty="0" smtClean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09640" y="6453336"/>
            <a:ext cx="1226856" cy="375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b="0" i="1" kern="1200">
                <a:solidFill>
                  <a:schemeClr val="tx2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 smtClean="0"/>
              <a:t>Jolien Ghyselinck</a:t>
            </a:r>
          </a:p>
          <a:p>
            <a:pPr marL="0" indent="0">
              <a:buNone/>
            </a:pPr>
            <a:r>
              <a:rPr lang="nl-BE" sz="1000" dirty="0" smtClean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2999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BPL-cover">
  <a:themeElements>
    <a:clrScheme name="CBPL">
      <a:dk1>
        <a:srgbClr val="2C77BD"/>
      </a:dk1>
      <a:lt1>
        <a:srgbClr val="ACBE37"/>
      </a:lt1>
      <a:dk2>
        <a:srgbClr val="5D5D5D"/>
      </a:dk2>
      <a:lt2>
        <a:srgbClr val="BEBEBE"/>
      </a:lt2>
      <a:accent1>
        <a:srgbClr val="646598"/>
      </a:accent1>
      <a:accent2>
        <a:srgbClr val="666633"/>
      </a:accent2>
      <a:accent3>
        <a:srgbClr val="2C77BD"/>
      </a:accent3>
      <a:accent4>
        <a:srgbClr val="ACBE37"/>
      </a:accent4>
      <a:accent5>
        <a:srgbClr val="5D5D5D"/>
      </a:accent5>
      <a:accent6>
        <a:srgbClr val="BEBEBE"/>
      </a:accent6>
      <a:hlink>
        <a:srgbClr val="2C77BD"/>
      </a:hlink>
      <a:folHlink>
        <a:srgbClr val="6465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>
          <a:defRPr sz="2400" b="1" i="1" dirty="0" smtClean="0">
            <a:solidFill>
              <a:schemeClr val="tx2"/>
            </a:solidFill>
            <a:latin typeface="Times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BPL-blauw">
  <a:themeElements>
    <a:clrScheme name="CBPL">
      <a:dk1>
        <a:srgbClr val="2C77BD"/>
      </a:dk1>
      <a:lt1>
        <a:srgbClr val="ACBE37"/>
      </a:lt1>
      <a:dk2>
        <a:srgbClr val="5D5D5D"/>
      </a:dk2>
      <a:lt2>
        <a:srgbClr val="BEBEBE"/>
      </a:lt2>
      <a:accent1>
        <a:srgbClr val="646598"/>
      </a:accent1>
      <a:accent2>
        <a:srgbClr val="666633"/>
      </a:accent2>
      <a:accent3>
        <a:srgbClr val="2C77BD"/>
      </a:accent3>
      <a:accent4>
        <a:srgbClr val="ACBE37"/>
      </a:accent4>
      <a:accent5>
        <a:srgbClr val="5D5D5D"/>
      </a:accent5>
      <a:accent6>
        <a:srgbClr val="BEBEBE"/>
      </a:accent6>
      <a:hlink>
        <a:srgbClr val="2C77BD"/>
      </a:hlink>
      <a:folHlink>
        <a:srgbClr val="646598"/>
      </a:folHlink>
    </a:clrScheme>
    <a:fontScheme name="CBP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BPL-groen">
  <a:themeElements>
    <a:clrScheme name="CBPL">
      <a:dk1>
        <a:srgbClr val="2C77BD"/>
      </a:dk1>
      <a:lt1>
        <a:srgbClr val="ACBE37"/>
      </a:lt1>
      <a:dk2>
        <a:srgbClr val="5D5D5D"/>
      </a:dk2>
      <a:lt2>
        <a:srgbClr val="BEBEBE"/>
      </a:lt2>
      <a:accent1>
        <a:srgbClr val="646598"/>
      </a:accent1>
      <a:accent2>
        <a:srgbClr val="666633"/>
      </a:accent2>
      <a:accent3>
        <a:srgbClr val="2C77BD"/>
      </a:accent3>
      <a:accent4>
        <a:srgbClr val="ACBE37"/>
      </a:accent4>
      <a:accent5>
        <a:srgbClr val="5D5D5D"/>
      </a:accent5>
      <a:accent6>
        <a:srgbClr val="BEBEBE"/>
      </a:accent6>
      <a:hlink>
        <a:srgbClr val="2C77BD"/>
      </a:hlink>
      <a:folHlink>
        <a:srgbClr val="646598"/>
      </a:folHlink>
    </a:clrScheme>
    <a:fontScheme name="CBP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BPL-paars">
  <a:themeElements>
    <a:clrScheme name="CBPL">
      <a:dk1>
        <a:srgbClr val="2C77BD"/>
      </a:dk1>
      <a:lt1>
        <a:srgbClr val="ACBE37"/>
      </a:lt1>
      <a:dk2>
        <a:srgbClr val="5D5D5D"/>
      </a:dk2>
      <a:lt2>
        <a:srgbClr val="BEBEBE"/>
      </a:lt2>
      <a:accent1>
        <a:srgbClr val="646598"/>
      </a:accent1>
      <a:accent2>
        <a:srgbClr val="666633"/>
      </a:accent2>
      <a:accent3>
        <a:srgbClr val="2C77BD"/>
      </a:accent3>
      <a:accent4>
        <a:srgbClr val="ACBE37"/>
      </a:accent4>
      <a:accent5>
        <a:srgbClr val="5D5D5D"/>
      </a:accent5>
      <a:accent6>
        <a:srgbClr val="BEBEBE"/>
      </a:accent6>
      <a:hlink>
        <a:srgbClr val="2C77BD"/>
      </a:hlink>
      <a:folHlink>
        <a:srgbClr val="646598"/>
      </a:folHlink>
    </a:clrScheme>
    <a:fontScheme name="CBP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BPL-kaki">
  <a:themeElements>
    <a:clrScheme name="CBPL">
      <a:dk1>
        <a:srgbClr val="2C77BD"/>
      </a:dk1>
      <a:lt1>
        <a:srgbClr val="ACBE37"/>
      </a:lt1>
      <a:dk2>
        <a:srgbClr val="5D5D5D"/>
      </a:dk2>
      <a:lt2>
        <a:srgbClr val="BEBEBE"/>
      </a:lt2>
      <a:accent1>
        <a:srgbClr val="646598"/>
      </a:accent1>
      <a:accent2>
        <a:srgbClr val="666633"/>
      </a:accent2>
      <a:accent3>
        <a:srgbClr val="2C77BD"/>
      </a:accent3>
      <a:accent4>
        <a:srgbClr val="ACBE37"/>
      </a:accent4>
      <a:accent5>
        <a:srgbClr val="5D5D5D"/>
      </a:accent5>
      <a:accent6>
        <a:srgbClr val="BEBEBE"/>
      </a:accent6>
      <a:hlink>
        <a:srgbClr val="2C77BD"/>
      </a:hlink>
      <a:folHlink>
        <a:srgbClr val="646598"/>
      </a:folHlink>
    </a:clrScheme>
    <a:fontScheme name="CBP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399</Words>
  <Application>Microsoft Office PowerPoint</Application>
  <PresentationFormat>Diavoorstelling (4:3)</PresentationFormat>
  <Paragraphs>137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</vt:lpstr>
      <vt:lpstr>CBPL-cover</vt:lpstr>
      <vt:lpstr>CBPL-blauw</vt:lpstr>
      <vt:lpstr>CBPL-groen</vt:lpstr>
      <vt:lpstr>CBPL-paars</vt:lpstr>
      <vt:lpstr>CBPL-kaki</vt:lpstr>
      <vt:lpstr>FG &amp; AVG in de praktijk / DPD &amp; RGPD en pratique</vt:lpstr>
      <vt:lpstr>Inhoud / Contenu </vt:lpstr>
      <vt:lpstr>1 “The Playlist of the DPO”  (Thanks to ABBA)</vt:lpstr>
      <vt:lpstr>Titel</vt:lpstr>
      <vt:lpstr>1. “The Playlist of the DPO” </vt:lpstr>
      <vt:lpstr>1. “The Playlist of the DPO” </vt:lpstr>
      <vt:lpstr>1. “The Playlist of the DPO” </vt:lpstr>
      <vt:lpstr>1. “The Playlist of the DPO” </vt:lpstr>
      <vt:lpstr>1. “The Playlist of the DPO” </vt:lpstr>
      <vt:lpstr>1. “The Playlist of the DPO” </vt:lpstr>
      <vt:lpstr>PowerPoint-presentatie</vt:lpstr>
      <vt:lpstr>PowerPoint-presentatie</vt:lpstr>
      <vt:lpstr>PowerPoint-presentatie</vt:lpstr>
      <vt:lpstr>PowerPoint-presentatie</vt:lpstr>
      <vt:lpstr>Meer informatie</vt:lpstr>
      <vt:lpstr>Plus d’info</vt:lpstr>
      <vt:lpstr>Bedankt voor jullie aandacht!  Merci pour votre attention!</vt:lpstr>
    </vt:vector>
  </TitlesOfParts>
  <Company>The Reference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Evelien Van Conkelberge</dc:creator>
  <cp:lastModifiedBy>Ghyselinck Jolien</cp:lastModifiedBy>
  <cp:revision>169</cp:revision>
  <dcterms:created xsi:type="dcterms:W3CDTF">2012-05-03T11:34:08Z</dcterms:created>
  <dcterms:modified xsi:type="dcterms:W3CDTF">2019-12-17T14:52:09Z</dcterms:modified>
</cp:coreProperties>
</file>